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8bf2598f9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8bf2598f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b78e96d5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b78e96d5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993d2124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993d2124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b44d4dd2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b44d4dd2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https://www.merriam-webster.com/dictionary/mise%20en%20place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8bf2598f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08bf2598f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b44d4dd2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b44d4dd2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https://www.merriam-webster.com/dictionary/automation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993d2124c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993d2124c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b44d4dd2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b44d4dd2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8cbe3f95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8cbe3f95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b78e96d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b78e96d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app.pluralsight.com/library/courses/terraform-google-cloud-platform-implementing/table-of-contents" TargetMode="External"/><Relationship Id="rId4" Type="http://schemas.openxmlformats.org/officeDocument/2006/relationships/hyperlink" Target="https://app.pluralsight.com/library/courses/managing-aws-infrastructure-python/table-of-contents" TargetMode="External"/><Relationship Id="rId5" Type="http://schemas.openxmlformats.org/officeDocument/2006/relationships/hyperlink" Target="https://app.pluralsight.com/library/courses/automation-executive-briefing/table-of-contents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devbyaccident/automation-talk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3b.center" TargetMode="External"/><Relationship Id="rId4" Type="http://schemas.openxmlformats.org/officeDocument/2006/relationships/hyperlink" Target="http://pluralsight.com" TargetMode="External"/><Relationship Id="rId5" Type="http://schemas.openxmlformats.org/officeDocument/2006/relationships/hyperlink" Target="http://developintelligence.com" TargetMode="External"/><Relationship Id="rId6" Type="http://schemas.openxmlformats.org/officeDocument/2006/relationships/hyperlink" Target="http://devbyaccident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flickr.com/photos/haynes/500435491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 u="sng">
                <a:solidFill>
                  <a:schemeClr val="hlink"/>
                </a:solidFill>
                <a:hlinkClick r:id="rId3"/>
              </a:rPr>
              <a:t>Implementing Terraform with Google Cloud Platform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 u="sng">
                <a:solidFill>
                  <a:schemeClr val="hlink"/>
                </a:solidFill>
                <a:hlinkClick r:id="rId4"/>
              </a:rPr>
              <a:t>Managing AWS Infrastructure with Python</a:t>
            </a:r>
            <a:endParaRPr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 u="sng">
                <a:solidFill>
                  <a:schemeClr val="hlink"/>
                </a:solidFill>
                <a:hlinkClick r:id="rId5"/>
              </a:rPr>
              <a:t>Automation: Executive Briefing</a:t>
            </a:r>
            <a:endParaRPr sz="2200"/>
          </a:p>
        </p:txBody>
      </p:sp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Courses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40" u="sng">
                <a:solidFill>
                  <a:schemeClr val="hlink"/>
                </a:solidFill>
                <a:hlinkClick r:id="rId3"/>
              </a:rPr>
              <a:t>https://github.com/devbyaccident/automation-talk</a:t>
            </a:r>
            <a:endParaRPr sz="294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418900" y="330000"/>
            <a:ext cx="430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820"/>
              <a:t>Chris Blackden</a:t>
            </a:r>
            <a:endParaRPr sz="3820"/>
          </a:p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421500" y="1699800"/>
            <a:ext cx="8301000" cy="17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DevOps Engineer at Center for Data Driven</a:t>
            </a:r>
            <a:r>
              <a:rPr lang="en" sz="2100"/>
              <a:t> Discovery in Biomedicine (</a:t>
            </a:r>
            <a:r>
              <a:rPr lang="en" sz="2100" u="sng">
                <a:solidFill>
                  <a:schemeClr val="hlink"/>
                </a:solidFill>
                <a:hlinkClick r:id="rId3"/>
              </a:rPr>
              <a:t>D3b Center</a:t>
            </a:r>
            <a:r>
              <a:rPr lang="en" sz="2100"/>
              <a:t>) at </a:t>
            </a:r>
            <a:r>
              <a:rPr lang="en" sz="2100"/>
              <a:t>Children’s Hospital of Philadelphia</a:t>
            </a:r>
            <a:endParaRPr sz="2100"/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Course Author at </a:t>
            </a:r>
            <a:r>
              <a:rPr lang="en" sz="2100" u="sng">
                <a:solidFill>
                  <a:schemeClr val="hlink"/>
                </a:solidFill>
                <a:hlinkClick r:id="rId4"/>
              </a:rPr>
              <a:t>Pluralsight.com</a:t>
            </a:r>
            <a:endParaRPr sz="2100"/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Instructor at </a:t>
            </a:r>
            <a:r>
              <a:rPr lang="en" sz="2100" u="sng">
                <a:solidFill>
                  <a:schemeClr val="hlink"/>
                </a:solidFill>
                <a:hlinkClick r:id="rId5"/>
              </a:rPr>
              <a:t>DevelopIntelligence.com</a:t>
            </a:r>
            <a:endParaRPr sz="2100"/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00" u="sng">
                <a:solidFill>
                  <a:schemeClr val="hlink"/>
                </a:solidFill>
                <a:hlinkClick r:id="rId6"/>
              </a:rPr>
              <a:t>DevByAccident.com 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490250" y="450150"/>
            <a:ext cx="8406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Mise en place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533">
                <a:solidFill>
                  <a:schemeClr val="lt2"/>
                </a:solidFill>
              </a:rPr>
              <a:t>1</a:t>
            </a:r>
            <a:r>
              <a:rPr i="1" lang="en" sz="2533">
                <a:solidFill>
                  <a:schemeClr val="lt2"/>
                </a:solidFill>
              </a:rPr>
              <a:t>: A culinary process in which ingredients are prepared and organized (as in a restaurant kitchen) before cooking</a:t>
            </a:r>
            <a:endParaRPr i="1" sz="2533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171300" y="596875"/>
            <a:ext cx="30888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30"/>
              <a:t>Mise en place for Software</a:t>
            </a:r>
            <a:endParaRPr sz="2630"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Application Code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Unit </a:t>
            </a:r>
            <a:r>
              <a:rPr lang="en" sz="1600"/>
              <a:t>Tests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Deployment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Configuration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Infrastructure as Code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Security and Compliance Requirements</a:t>
            </a:r>
            <a:endParaRPr sz="1600"/>
          </a:p>
        </p:txBody>
      </p:sp>
      <p:sp>
        <p:nvSpPr>
          <p:cNvPr id="73" name="Google Shape;73;p16"/>
          <p:cNvSpPr txBox="1"/>
          <p:nvPr/>
        </p:nvSpPr>
        <p:spPr>
          <a:xfrm>
            <a:off x="3400400" y="440632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DADAD"/>
                </a:solidFill>
              </a:rPr>
              <a:t>Image </a:t>
            </a:r>
            <a:r>
              <a:rPr lang="en" sz="1800">
                <a:solidFill>
                  <a:srgbClr val="ADADAD"/>
                </a:solidFill>
              </a:rPr>
              <a:t>Source: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https://www.flickr.com/photos/haynes/500435491</a:t>
            </a:r>
            <a:r>
              <a:rPr lang="en" sz="1800">
                <a:solidFill>
                  <a:srgbClr val="ADADAD"/>
                </a:solidFill>
              </a:rPr>
              <a:t> </a:t>
            </a:r>
            <a:endParaRPr sz="1800">
              <a:solidFill>
                <a:srgbClr val="ADADAD"/>
              </a:solidFill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0400" y="453825"/>
            <a:ext cx="5112974" cy="383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490250" y="450150"/>
            <a:ext cx="8406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533">
                <a:solidFill>
                  <a:schemeClr val="lt2"/>
                </a:solidFill>
              </a:rPr>
              <a:t>1: The technique of making an apparatus, a process, or a system operate automatically</a:t>
            </a:r>
            <a:endParaRPr i="1" sz="2533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533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533">
                <a:solidFill>
                  <a:schemeClr val="lt2"/>
                </a:solidFill>
              </a:rPr>
              <a:t>2: The state of being operated automatically</a:t>
            </a:r>
            <a:endParaRPr i="1" sz="2533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i="1" lang="en" sz="2533">
                <a:solidFill>
                  <a:schemeClr val="lt2"/>
                </a:solidFill>
              </a:rPr>
            </a:br>
            <a:r>
              <a:rPr i="1" lang="en" sz="2533">
                <a:solidFill>
                  <a:schemeClr val="lt2"/>
                </a:solidFill>
              </a:rPr>
              <a:t>3: Automatically controlled operation of an apparatus, process, or system by mechanical or electronic devices that take the place of human labor</a:t>
            </a:r>
            <a:endParaRPr i="1" sz="2533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Why Automate?</a:t>
            </a:r>
            <a:endParaRPr sz="2600"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389600"/>
            <a:ext cx="4201500" cy="3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Repeatability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Reduces human error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Improves visibility of processes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Enforces good practices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Lowers MTTR</a:t>
            </a:r>
            <a:endParaRPr sz="1600"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13963"/>
            <a:ext cx="4325999" cy="2915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 Time - A DR event without automation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Lost a SCSI array in on-prem data center… And the 1,300 VMs on it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data and config lost with VMs, application code in VCS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Spent two months re-provisioning servers, manually configuring application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Some configuration was never recovered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Stopped the entire department for over a month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Client hotfixes were delayed for a month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 Time - A DR event WITH automation</a:t>
            </a:r>
            <a:endParaRPr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Production instance deleted by script with too many </a:t>
            </a:r>
            <a:r>
              <a:rPr lang="en" sz="2000"/>
              <a:t>privileges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Config, application code, and infra code in Git. Data in S3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terraform init &amp;&amp; terraform apply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Production running in 5 minutes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“Be more careful next time.”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IAM role fixed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